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5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1"/>
    <p:restoredTop sz="94599"/>
  </p:normalViewPr>
  <p:slideViewPr>
    <p:cSldViewPr snapToGrid="0" snapToObjects="1" showGuides="1">
      <p:cViewPr varScale="1">
        <p:scale>
          <a:sx n="70" d="100"/>
          <a:sy n="70" d="100"/>
        </p:scale>
        <p:origin x="3648" y="184"/>
      </p:cViewPr>
      <p:guideLst>
        <p:guide orient="horz" pos="405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68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18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37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4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8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5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2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8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6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DA37F-8171-484E-98D1-CFE0C68BCA4A}" type="datetimeFigureOut">
              <a:rPr lang="en-US" smtClean="0"/>
              <a:t>10/4/17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9C038-EAD5-284B-AF3C-636502DC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36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63991"/>
            <a:ext cx="5829300" cy="114029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1752" y="2304288"/>
            <a:ext cx="6041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1752" y="166255"/>
            <a:ext cx="6473121" cy="9628909"/>
          </a:xfrm>
          <a:prstGeom prst="rect">
            <a:avLst/>
          </a:prstGeom>
          <a:gradFill flip="none" rotWithShape="1">
            <a:gsLst>
              <a:gs pos="10000">
                <a:schemeClr val="accent2">
                  <a:lumMod val="26000"/>
                  <a:lumOff val="74000"/>
                </a:schemeClr>
              </a:gs>
              <a:gs pos="52000">
                <a:schemeClr val="accent2">
                  <a:lumMod val="13000"/>
                  <a:lumOff val="87000"/>
                </a:schemeClr>
              </a:gs>
              <a:gs pos="82000">
                <a:schemeClr val="accent1">
                  <a:lumMod val="45000"/>
                  <a:lumOff val="55000"/>
                </a:schemeClr>
              </a:gs>
              <a:gs pos="9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31750" cmpd="thickThin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numCol="1" rtlCol="0" anchor="ctr"/>
          <a:lstStyle/>
          <a:p>
            <a:pPr>
              <a:tabLst>
                <a:tab pos="1103313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2132013" algn="l"/>
              </a:tabLst>
            </a:pPr>
            <a:r>
              <a:rPr lang="en-US" sz="1200" dirty="0" smtClean="0"/>
              <a:t>Wednesday  27</a:t>
            </a:r>
            <a:r>
              <a:rPr lang="en-US" sz="1200" baseline="30000" dirty="0" smtClean="0"/>
              <a:t>th</a:t>
            </a:r>
            <a:r>
              <a:rPr lang="en-US" sz="1200" dirty="0"/>
              <a:t> </a:t>
            </a:r>
            <a:r>
              <a:rPr lang="en-US" sz="1200" dirty="0" smtClean="0"/>
              <a:t>September	</a:t>
            </a:r>
            <a:r>
              <a:rPr lang="en-US" sz="1200" dirty="0" err="1" smtClean="0"/>
              <a:t>Dr</a:t>
            </a:r>
            <a:r>
              <a:rPr lang="en-US" sz="1200" dirty="0" smtClean="0"/>
              <a:t> Adrian Kelly	</a:t>
            </a:r>
            <a:r>
              <a:rPr lang="en-GB" sz="1200" dirty="0" smtClean="0"/>
              <a:t>The </a:t>
            </a:r>
            <a:r>
              <a:rPr lang="en-GB" sz="1200" dirty="0"/>
              <a:t>Immune Response to Pathogens: the </a:t>
            </a:r>
            <a:r>
              <a:rPr lang="en-GB" sz="1200" dirty="0" smtClean="0"/>
              <a:t>			</a:t>
            </a:r>
            <a:r>
              <a:rPr lang="en-GB" sz="1200" dirty="0" smtClean="0"/>
              <a:t>Role </a:t>
            </a:r>
            <a:r>
              <a:rPr lang="en-GB" sz="1200" dirty="0"/>
              <a:t>of the </a:t>
            </a:r>
            <a:r>
              <a:rPr lang="en-GB" sz="1200" dirty="0" smtClean="0"/>
              <a:t>Human </a:t>
            </a:r>
            <a:r>
              <a:rPr lang="en-GB" sz="1200" dirty="0"/>
              <a:t>MHC</a:t>
            </a:r>
            <a:endParaRPr lang="en-US" sz="1200" dirty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1200" dirty="0" smtClean="0"/>
              <a:t>Wednesday  4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</a:t>
            </a:r>
            <a:r>
              <a:rPr lang="en-US" sz="1200" dirty="0"/>
              <a:t>O</a:t>
            </a:r>
            <a:r>
              <a:rPr lang="en-US" sz="1200" dirty="0" smtClean="0"/>
              <a:t>ctober		</a:t>
            </a:r>
            <a:r>
              <a:rPr lang="en-US" sz="1200" dirty="0" err="1" smtClean="0"/>
              <a:t>Dr</a:t>
            </a:r>
            <a:r>
              <a:rPr lang="en-US" sz="1200" dirty="0" smtClean="0"/>
              <a:t> </a:t>
            </a:r>
            <a:r>
              <a:rPr lang="en-US" sz="1200" dirty="0" err="1" smtClean="0"/>
              <a:t>Maike</a:t>
            </a:r>
            <a:r>
              <a:rPr lang="en-US" sz="1200" dirty="0" smtClean="0"/>
              <a:t> de la Roche	Cancer Immunology and the </a:t>
            </a:r>
            <a:r>
              <a:rPr lang="en-US" sz="1200" dirty="0"/>
              <a:t>R</a:t>
            </a:r>
            <a:r>
              <a:rPr lang="en-US" sz="1200" dirty="0" smtClean="0"/>
              <a:t>esponse to 					</a:t>
            </a:r>
            <a:r>
              <a:rPr lang="en-US" sz="1200" dirty="0" err="1"/>
              <a:t>T</a:t>
            </a:r>
            <a:r>
              <a:rPr lang="en-US" sz="1200" dirty="0" err="1" smtClean="0"/>
              <a:t>umours</a:t>
            </a: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1200" dirty="0"/>
              <a:t>Wednesday  </a:t>
            </a:r>
            <a:r>
              <a:rPr lang="en-US" sz="1200" dirty="0" smtClean="0"/>
              <a:t>11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</a:t>
            </a:r>
            <a:r>
              <a:rPr lang="en-US" sz="1200" dirty="0"/>
              <a:t>October	</a:t>
            </a:r>
            <a:r>
              <a:rPr lang="en-US" sz="1200" dirty="0" err="1" smtClean="0"/>
              <a:t>Dr</a:t>
            </a:r>
            <a:r>
              <a:rPr lang="en-US" sz="1200" dirty="0" smtClean="0"/>
              <a:t> Maja </a:t>
            </a:r>
            <a:r>
              <a:rPr lang="en-GB" sz="1200" dirty="0" err="1" smtClean="0"/>
              <a:t>Wållberg</a:t>
            </a:r>
            <a:r>
              <a:rPr lang="en-GB" sz="1200" dirty="0" smtClean="0"/>
              <a:t>	Tolerance and Autoimmunity</a:t>
            </a:r>
            <a:endParaRPr lang="en-US" sz="1200" dirty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r>
              <a:rPr lang="en-US" sz="1200" dirty="0" smtClean="0"/>
              <a:t>	 	</a:t>
            </a: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/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1200" dirty="0"/>
              <a:t>Wednesday  </a:t>
            </a:r>
            <a:r>
              <a:rPr lang="en-US" sz="1200" dirty="0" smtClean="0"/>
              <a:t>18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</a:t>
            </a:r>
            <a:r>
              <a:rPr lang="en-US" sz="1200" dirty="0"/>
              <a:t>October	</a:t>
            </a:r>
            <a:r>
              <a:rPr lang="en-US" sz="1200" dirty="0" err="1"/>
              <a:t>Dr</a:t>
            </a:r>
            <a:r>
              <a:rPr lang="en-US" sz="1200" dirty="0"/>
              <a:t> Dora </a:t>
            </a:r>
            <a:r>
              <a:rPr lang="en-US" sz="1200" dirty="0" smtClean="0"/>
              <a:t>Pereira	</a:t>
            </a:r>
            <a:r>
              <a:rPr lang="en-US" sz="1200" dirty="0"/>
              <a:t>Innate Immunity: The </a:t>
            </a:r>
            <a:r>
              <a:rPr lang="en-US" sz="1200" dirty="0" smtClean="0"/>
              <a:t>Battle </a:t>
            </a:r>
            <a:r>
              <a:rPr lang="en-US" sz="1200" dirty="0"/>
              <a:t>for Iron </a:t>
            </a: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1200" dirty="0" smtClean="0"/>
              <a:t>Wednesday 25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October	No session this week	 				</a:t>
            </a:r>
            <a:endParaRPr lang="en-US" sz="1200" dirty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/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1200" dirty="0"/>
              <a:t>Wednesday </a:t>
            </a:r>
            <a:r>
              <a:rPr lang="en-US" sz="1200" dirty="0" smtClean="0"/>
              <a:t>1</a:t>
            </a:r>
            <a:r>
              <a:rPr lang="en-US" sz="1200" baseline="30000" dirty="0" smtClean="0"/>
              <a:t>st</a:t>
            </a:r>
            <a:r>
              <a:rPr lang="en-US" sz="1200" dirty="0" smtClean="0"/>
              <a:t> November 	 </a:t>
            </a:r>
            <a:r>
              <a:rPr lang="en-US" sz="1200" dirty="0" err="1" smtClean="0"/>
              <a:t>Dr</a:t>
            </a:r>
            <a:r>
              <a:rPr lang="en-US" sz="1200" dirty="0" smtClean="0"/>
              <a:t> </a:t>
            </a:r>
            <a:r>
              <a:rPr lang="en-US" sz="1200" dirty="0" err="1" smtClean="0"/>
              <a:t>Menna</a:t>
            </a:r>
            <a:r>
              <a:rPr lang="en-US" sz="1200" dirty="0" smtClean="0"/>
              <a:t> </a:t>
            </a:r>
            <a:r>
              <a:rPr lang="en-US" sz="1200" dirty="0" err="1" smtClean="0"/>
              <a:t>Clatworthy</a:t>
            </a:r>
            <a:r>
              <a:rPr lang="en-US" sz="1200" dirty="0" smtClean="0"/>
              <a:t>	Transplant Immunology and 						Immunosuppression </a:t>
            </a: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r>
              <a:rPr lang="en-US" sz="1200" dirty="0" smtClean="0"/>
              <a:t>		</a:t>
            </a:r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1200" dirty="0" smtClean="0"/>
              <a:t>Wednesday 8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 November </a:t>
            </a:r>
            <a:r>
              <a:rPr lang="en-US" sz="1200" dirty="0"/>
              <a:t>	</a:t>
            </a:r>
            <a:r>
              <a:rPr lang="en-US" sz="1200" dirty="0" err="1"/>
              <a:t>Dr</a:t>
            </a:r>
            <a:r>
              <a:rPr lang="en-US" sz="1200" dirty="0"/>
              <a:t> Michelle </a:t>
            </a:r>
            <a:r>
              <a:rPr lang="en-US" sz="1200" dirty="0" err="1"/>
              <a:t>Linterman</a:t>
            </a:r>
            <a:r>
              <a:rPr lang="en-US" sz="1200" dirty="0"/>
              <a:t>	Lymphocyte Immune Response to 					Vaccination</a:t>
            </a: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1544638" algn="l"/>
                <a:tab pos="2132013" algn="l"/>
              </a:tabLst>
            </a:pPr>
            <a:r>
              <a:rPr lang="en-US" sz="2000" dirty="0" smtClean="0">
                <a:solidFill>
                  <a:srgbClr val="FF0000"/>
                </a:solidFill>
              </a:rPr>
              <a:t>*</a:t>
            </a:r>
            <a:r>
              <a:rPr lang="en-US" sz="1200" dirty="0" smtClean="0"/>
              <a:t>Wednesday 15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November	</a:t>
            </a:r>
            <a:r>
              <a:rPr lang="en-US" sz="1200" dirty="0" err="1" smtClean="0"/>
              <a:t>Dr</a:t>
            </a:r>
            <a:r>
              <a:rPr lang="en-US" sz="1200" dirty="0" smtClean="0"/>
              <a:t> Waldron-Lynch	Immunotherapy </a:t>
            </a:r>
            <a:r>
              <a:rPr lang="en-US" sz="1200" dirty="0"/>
              <a:t>- </a:t>
            </a:r>
            <a:r>
              <a:rPr lang="en-US" sz="1200" dirty="0" smtClean="0"/>
              <a:t>New </a:t>
            </a:r>
            <a:r>
              <a:rPr lang="en-US" sz="1200" dirty="0"/>
              <a:t>T</a:t>
            </a:r>
            <a:r>
              <a:rPr lang="en-US" sz="1200" dirty="0" smtClean="0"/>
              <a:t>herapeutic </a:t>
            </a:r>
            <a:r>
              <a:rPr lang="en-US" sz="1200" dirty="0"/>
              <a:t>				S</a:t>
            </a:r>
            <a:r>
              <a:rPr lang="en-US" sz="1200" dirty="0" smtClean="0"/>
              <a:t>trategies</a:t>
            </a:r>
            <a:r>
              <a:rPr lang="en-US" sz="1200" dirty="0"/>
              <a:t>.</a:t>
            </a:r>
          </a:p>
          <a:p>
            <a:pPr>
              <a:tabLst>
                <a:tab pos="15446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2000" dirty="0" smtClean="0">
                <a:solidFill>
                  <a:srgbClr val="FF0000"/>
                </a:solidFill>
              </a:rPr>
              <a:t>*</a:t>
            </a:r>
            <a:r>
              <a:rPr lang="en-US" sz="1200" dirty="0" smtClean="0"/>
              <a:t>Wednesday 22</a:t>
            </a:r>
            <a:r>
              <a:rPr lang="en-US" sz="1200" baseline="30000" dirty="0" smtClean="0"/>
              <a:t>nd</a:t>
            </a:r>
            <a:r>
              <a:rPr lang="en-US" sz="1200" dirty="0" smtClean="0"/>
              <a:t> November	 </a:t>
            </a:r>
            <a:r>
              <a:rPr lang="en-US" sz="1200" dirty="0" err="1" smtClean="0"/>
              <a:t>Dr</a:t>
            </a:r>
            <a:r>
              <a:rPr lang="en-US" sz="1200" dirty="0" smtClean="0"/>
              <a:t> Anne </a:t>
            </a:r>
            <a:r>
              <a:rPr lang="en-US" sz="1200" dirty="0"/>
              <a:t>Corcoran	B Lymphocyte Development and Antibody 					Repertoires</a:t>
            </a: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>
              <a:effectLst/>
            </a:endParaRP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>
              <a:effectLst/>
            </a:endParaRPr>
          </a:p>
          <a:p>
            <a:pPr>
              <a:tabLst>
                <a:tab pos="965200" algn="l"/>
                <a:tab pos="1503363" algn="l"/>
                <a:tab pos="2132013" algn="l"/>
              </a:tabLst>
            </a:pPr>
            <a:r>
              <a:rPr lang="en-US" sz="2000" dirty="0" smtClean="0">
                <a:solidFill>
                  <a:srgbClr val="FF0000"/>
                </a:solidFill>
              </a:rPr>
              <a:t>*</a:t>
            </a:r>
            <a:r>
              <a:rPr lang="en-US" sz="1200" dirty="0" smtClean="0"/>
              <a:t>Wednesday 29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November 	 </a:t>
            </a:r>
            <a:r>
              <a:rPr lang="en-US" sz="1200" dirty="0" err="1" smtClean="0"/>
              <a:t>Dr</a:t>
            </a:r>
            <a:r>
              <a:rPr lang="en-US" sz="1200" dirty="0" smtClean="0"/>
              <a:t> </a:t>
            </a:r>
            <a:r>
              <a:rPr lang="en-US" sz="1200" dirty="0"/>
              <a:t>Francesco </a:t>
            </a:r>
            <a:r>
              <a:rPr lang="en-US" sz="1200" dirty="0" err="1"/>
              <a:t>Colucci</a:t>
            </a:r>
            <a:r>
              <a:rPr lang="en-US" sz="1200" dirty="0"/>
              <a:t>	Immunology: The Role of NK Cells</a:t>
            </a: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>
              <a:effectLst/>
            </a:endParaRP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r>
              <a:rPr lang="en-US" sz="1200" dirty="0" smtClean="0">
                <a:effectLst/>
              </a:rPr>
              <a:t> </a:t>
            </a:r>
          </a:p>
          <a:p>
            <a:pPr>
              <a:tabLst>
                <a:tab pos="965200" algn="l"/>
                <a:tab pos="1503363" algn="l"/>
                <a:tab pos="1862138" algn="l"/>
              </a:tabLst>
            </a:pPr>
            <a:endParaRPr lang="en-US" sz="1200" dirty="0" smtClean="0"/>
          </a:p>
          <a:p>
            <a:pPr>
              <a:tabLst>
                <a:tab pos="1103313" algn="l"/>
                <a:tab pos="1503363" algn="l"/>
              </a:tabLst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77884"/>
            <a:ext cx="3101340" cy="74052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449071"/>
            <a:ext cx="2606040" cy="7780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98734" y="1343891"/>
            <a:ext cx="60605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ea typeface="Al Bayan Plain" charset="-78"/>
                <a:cs typeface="Al Bayan Plain" charset="-78"/>
              </a:rPr>
              <a:t>Makerere</a:t>
            </a:r>
            <a:r>
              <a:rPr lang="en-US" dirty="0" smtClean="0">
                <a:ea typeface="Al Bayan Plain" charset="-78"/>
                <a:cs typeface="Al Bayan Plain" charset="-78"/>
              </a:rPr>
              <a:t>-Cambridge Video linked Seminar Series</a:t>
            </a:r>
            <a:br>
              <a:rPr lang="en-US" dirty="0" smtClean="0">
                <a:ea typeface="Al Bayan Plain" charset="-78"/>
                <a:cs typeface="Al Bayan Plain" charset="-78"/>
              </a:rPr>
            </a:br>
            <a:r>
              <a:rPr lang="en-US" dirty="0" smtClean="0">
                <a:ea typeface="Al Bayan Plain" charset="-78"/>
                <a:cs typeface="Al Bayan Plain" charset="-78"/>
              </a:rPr>
              <a:t>	2017-18           14.00-16.00     (</a:t>
            </a:r>
            <a:r>
              <a:rPr lang="en-US" sz="2000" dirty="0" smtClean="0">
                <a:solidFill>
                  <a:srgbClr val="FF0000"/>
                </a:solidFill>
                <a:ea typeface="Al Bayan Plain" charset="-78"/>
                <a:cs typeface="Al Bayan Plain" charset="-78"/>
              </a:rPr>
              <a:t>*</a:t>
            </a:r>
            <a:r>
              <a:rPr lang="en-US" dirty="0" smtClean="0">
                <a:ea typeface="Al Bayan Plain" charset="-78"/>
                <a:cs typeface="Al Bayan Plain" charset="-78"/>
              </a:rPr>
              <a:t> 15.00-17.00)</a:t>
            </a:r>
            <a:endParaRPr lang="en-US" dirty="0">
              <a:ea typeface="Al Bayan Plain" charset="-78"/>
              <a:cs typeface="Al Bayan Plain" charset="-78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514350" y="2488005"/>
            <a:ext cx="5829300" cy="27709"/>
          </a:xfrm>
          <a:prstGeom prst="line">
            <a:avLst/>
          </a:prstGeom>
          <a:ln w="25400">
            <a:solidFill>
              <a:schemeClr val="accent1">
                <a:alpha val="77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7937" y="2055347"/>
            <a:ext cx="556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		Speaker</a:t>
            </a:r>
            <a:r>
              <a:rPr lang="en-US" dirty="0"/>
              <a:t>	</a:t>
            </a:r>
            <a:r>
              <a:rPr lang="en-US" dirty="0" smtClean="0"/>
              <a:t>	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4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9</Words>
  <Application>Microsoft Macintosh PowerPoint</Application>
  <PresentationFormat>A4 Paper (210x297 mm)</PresentationFormat>
  <Paragraphs>93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 Bayan Plain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Videolinked Seminar Series 2017-18 </dc:title>
  <dc:creator>Microsoft Office User</dc:creator>
  <cp:lastModifiedBy>Microsoft Office User</cp:lastModifiedBy>
  <cp:revision>50</cp:revision>
  <cp:lastPrinted>2017-09-18T12:58:25Z</cp:lastPrinted>
  <dcterms:created xsi:type="dcterms:W3CDTF">2017-03-30T14:01:48Z</dcterms:created>
  <dcterms:modified xsi:type="dcterms:W3CDTF">2017-10-04T08:54:09Z</dcterms:modified>
</cp:coreProperties>
</file>